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retendard SemiBold" panose="02000703000000020004" pitchFamily="2" charset="-127"/>
      <p:bold r:id="rId11"/>
    </p:embeddedFont>
    <p:embeddedFont>
      <p:font typeface="Montserrat Bold" pitchFamily="2" charset="0"/>
      <p:bold r:id="rId12"/>
    </p:embeddedFont>
    <p:embeddedFont>
      <p:font typeface="Montserrat Medium" pitchFamily="2" charset="0"/>
      <p:bold r:id="rId13"/>
    </p:embeddedFont>
    <p:embeddedFont>
      <p:font typeface="Montserrat Regular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3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2.fntdata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1.fntdata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4.fntdata" 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png" /><Relationship Id="rId4" Type="http://schemas.openxmlformats.org/officeDocument/2006/relationships/image" Target="../media/image3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6.jpe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0.jpeg" /><Relationship Id="rId5" Type="http://schemas.openxmlformats.org/officeDocument/2006/relationships/image" Target="../media/image4.png" /><Relationship Id="rId4" Type="http://schemas.openxmlformats.org/officeDocument/2006/relationships/image" Target="../media/image9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2.jpeg" /><Relationship Id="rId5" Type="http://schemas.openxmlformats.org/officeDocument/2006/relationships/image" Target="../media/image4.png" /><Relationship Id="rId4" Type="http://schemas.openxmlformats.org/officeDocument/2006/relationships/image" Target="../media/image11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png" /><Relationship Id="rId4" Type="http://schemas.openxmlformats.org/officeDocument/2006/relationships/image" Target="../media/image13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png" /><Relationship Id="rId4" Type="http://schemas.openxmlformats.org/officeDocument/2006/relationships/image" Target="../media/image9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5.jpeg" /><Relationship Id="rId5" Type="http://schemas.openxmlformats.org/officeDocument/2006/relationships/image" Target="../media/image4.png" /><Relationship Id="rId4" Type="http://schemas.openxmlformats.org/officeDocument/2006/relationships/image" Target="../media/image8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png" /><Relationship Id="rId4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 rot="-9120000">
            <a:off x="7607300" y="-673100"/>
            <a:ext cx="10947400" cy="1123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700" y="1016000"/>
            <a:ext cx="15138400" cy="12217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21000"/>
          </a:blip>
          <a:stretch>
            <a:fillRect/>
          </a:stretch>
        </p:blipFill>
        <p:spPr>
          <a:xfrm rot="-10620000">
            <a:off x="2260600" y="-2540000"/>
            <a:ext cx="12484100" cy="14960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alphaModFix amt="21000"/>
          </a:blip>
          <a:stretch>
            <a:fillRect/>
          </a:stretch>
        </p:blipFill>
        <p:spPr>
          <a:xfrm rot="-21480000">
            <a:off x="-5486400" y="-2692400"/>
            <a:ext cx="12484100" cy="14960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100" y="-165100"/>
            <a:ext cx="3403600" cy="24003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3911600"/>
            <a:ext cx="15659100" cy="2806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84660"/>
              </a:lnSpc>
            </a:pPr>
            <a:r>
              <a:rPr lang="en-US" sz="9100" b="0" i="0" u="none" strike="noStrike" spc="-100">
                <a:solidFill>
                  <a:srgbClr val="FFFFFF"/>
                </a:solidFill>
                <a:latin typeface="Montserrat Bold"/>
              </a:rPr>
              <a:t>Impasses - Sistemas Operacionais Modernos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390900"/>
            <a:ext cx="71501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Medium"/>
              </a:rPr>
              <a:t>Introdução ao Seminário.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8636000"/>
            <a:ext cx="6642100" cy="1143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100" b="0" i="0" u="none" strike="noStrike">
                <a:solidFill>
                  <a:srgbClr val="FFFFFF"/>
                </a:solidFill>
                <a:latin typeface="Montserrat Medium"/>
              </a:rPr>
              <a:t>Produzido por: Ana Júlia Pereira,  Davi Nagashina, Eduarda Soares, Julia Neves, Renzo Castro, Thamires Castro e Yasmin Lima.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24200" y="889000"/>
            <a:ext cx="7442200" cy="38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100" b="0" i="0" u="none" strike="noStrike">
                <a:solidFill>
                  <a:srgbClr val="FFFFFF"/>
                </a:solidFill>
                <a:latin typeface="Pretendard SemiBold"/>
              </a:rPr>
              <a:t>Centro Universitário De Brasília - CEUB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2692400"/>
            <a:ext cx="14528800" cy="127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-165100"/>
            <a:ext cx="2273300" cy="16002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600200" y="1270000"/>
            <a:ext cx="12319000" cy="1473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8300" b="0" i="0" u="none" strike="noStrike" spc="-100">
                <a:solidFill>
                  <a:srgbClr val="FFFFFF"/>
                </a:solidFill>
                <a:latin typeface="Montserrat Bold"/>
              </a:rPr>
              <a:t>Recursos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00200" y="2997200"/>
            <a:ext cx="51816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Definição: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00200" y="6781800"/>
            <a:ext cx="51816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Tipos De Recursos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00200" y="7581900"/>
            <a:ext cx="15417800" cy="1231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• Preemptíveis: Podem ser retirados de um processo sem causar falhas (Exemplo: Memória RAM).</a:t>
            </a:r>
          </a:p>
          <a:p>
            <a:pPr lvl="0" algn="l">
              <a:lnSpc>
                <a:spcPct val="116199"/>
              </a:lnSpc>
            </a:pPr>
            <a:endParaRPr lang="en-US" sz="23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• Não Preemptíveis: Não podem ser retirados sem causar falhas (Exemplo: Gravador de CD).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00200" y="3670300"/>
            <a:ext cx="13144500" cy="215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Recursos são objetos acessados por processos e podem ser classificados como:</a:t>
            </a:r>
          </a:p>
          <a:p>
            <a:pPr lvl="0" algn="l">
              <a:lnSpc>
                <a:spcPct val="99600"/>
              </a:lnSpc>
            </a:pPr>
            <a:endParaRPr lang="en-US" sz="23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99600"/>
              </a:lnSpc>
            </a:pPr>
            <a:endParaRPr lang="en-US" sz="23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99600"/>
              </a:lnSpc>
            </a:pP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• Hardware (Exemplo: Disco rígido)</a:t>
            </a:r>
          </a:p>
          <a:p>
            <a:pPr lvl="0" algn="l">
              <a:lnSpc>
                <a:spcPct val="99600"/>
              </a:lnSpc>
            </a:pPr>
            <a:endParaRPr lang="en-US" sz="23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99600"/>
              </a:lnSpc>
            </a:pP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• Software (Exemplo: Registro de banco de dados)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81200" y="495300"/>
            <a:ext cx="7416800" cy="266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500" b="0" i="0" u="none" strike="noStrike">
                <a:solidFill>
                  <a:srgbClr val="FFFFFF"/>
                </a:solidFill>
                <a:latin typeface="Pretendard SemiBold"/>
              </a:rPr>
              <a:t>Centro Universitário De Brasília - CEUB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702A13A-4E87-40DC-D960-30B296A557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8055" y="4955948"/>
            <a:ext cx="7770433" cy="13496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900" y="2692400"/>
            <a:ext cx="14528800" cy="127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5100"/>
            <a:ext cx="2273300" cy="16002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5100" y="7124700"/>
            <a:ext cx="75184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Gerenciamento da Aquisição de Recursos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35100" y="4419600"/>
            <a:ext cx="9931400" cy="2044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1. Requisição do recurso.</a:t>
            </a:r>
          </a:p>
          <a:p>
            <a:pPr lvl="0" algn="l">
              <a:lnSpc>
                <a:spcPct val="116199"/>
              </a:lnSpc>
            </a:pPr>
            <a:endParaRPr lang="en-US" sz="23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2. Utilização do recurso.</a:t>
            </a:r>
          </a:p>
          <a:p>
            <a:pPr lvl="0" algn="l">
              <a:lnSpc>
                <a:spcPct val="116199"/>
              </a:lnSpc>
            </a:pPr>
            <a:endParaRPr lang="en-US" sz="23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3. Liberação do recurso.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35100" y="3416300"/>
            <a:ext cx="57150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1300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Ciclo de Uso de Recursos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35100" y="8026400"/>
            <a:ext cx="99314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Utilização de semáforos ou variáveis Mutex para controle de acesso.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84300" y="1270000"/>
            <a:ext cx="19037300" cy="1473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1300"/>
              </a:lnSpc>
            </a:pPr>
            <a:r>
              <a:rPr lang="en-US" sz="8300" b="0" i="0" u="none" strike="noStrike" spc="-100">
                <a:solidFill>
                  <a:srgbClr val="FFFFFF"/>
                </a:solidFill>
                <a:latin typeface="Montserrat Bold"/>
              </a:rPr>
              <a:t>Recursos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93900" y="508000"/>
            <a:ext cx="7416800" cy="266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500" b="0" i="0" u="none" strike="noStrike">
                <a:solidFill>
                  <a:srgbClr val="FFFFFF"/>
                </a:solidFill>
                <a:latin typeface="Pretendard SemiBold"/>
              </a:rPr>
              <a:t>Centro Universitário De Brasília - CEUB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0" y="-7327900"/>
            <a:ext cx="20548600" cy="14897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2300" y="-4013200"/>
            <a:ext cx="12763500" cy="9245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200" y="2349500"/>
            <a:ext cx="1557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77800"/>
            <a:ext cx="2171700" cy="1536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371600" y="1219200"/>
            <a:ext cx="17741900" cy="113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6400" b="0" i="0" u="none" strike="noStrike" spc="-100">
                <a:solidFill>
                  <a:srgbClr val="FFFFFF"/>
                </a:solidFill>
                <a:latin typeface="Montserrat Bold"/>
              </a:rPr>
              <a:t>Introdução aos Impasses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71600" y="2628900"/>
            <a:ext cx="51816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Definição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71600" y="3340100"/>
            <a:ext cx="12458700" cy="863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400" b="0" i="0" u="none" strike="noStrike">
                <a:solidFill>
                  <a:srgbClr val="FFFFFF"/>
                </a:solidFill>
                <a:latin typeface="Montserrat Regular"/>
              </a:rPr>
              <a:t>• Um impasse (deadlock) ocorre quando processos ficam bloqueados esperando recursos que estão sendo usados por outros processos.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8900" y="4546600"/>
            <a:ext cx="106172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Condições Necessárias para Impasses (Coffman, 1971)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1600" y="5156200"/>
            <a:ext cx="13322300" cy="2730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1" i="0" u="none" strike="noStrike">
                <a:solidFill>
                  <a:srgbClr val="FFFFFF"/>
                </a:solidFill>
                <a:latin typeface="Montserrat Regular"/>
              </a:rPr>
              <a:t>Exclusão Mútua: </a:t>
            </a:r>
            <a:r>
              <a:rPr lang="en-US" sz="2200" b="0" i="0" u="none" strike="noStrike">
                <a:solidFill>
                  <a:srgbClr val="FFFFFF"/>
                </a:solidFill>
                <a:latin typeface="Montserrat Regular"/>
              </a:rPr>
              <a:t>Um recurso pode ser usado por apenas um processo por vez.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200" b="1" i="0" u="none" strike="noStrike">
                <a:solidFill>
                  <a:srgbClr val="FFFFFF"/>
                </a:solidFill>
                <a:latin typeface="Montserrat Regular"/>
              </a:rPr>
              <a:t>Posse e Espera:</a:t>
            </a:r>
            <a:r>
              <a:rPr lang="en-US" sz="2200" b="0" i="0" u="none" strike="noStrike">
                <a:solidFill>
                  <a:srgbClr val="FFFFFF"/>
                </a:solidFill>
                <a:latin typeface="Montserrat Regular"/>
              </a:rPr>
              <a:t> Um processo retém recursos enquanto aguarda outros.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200" b="1" i="0" u="none" strike="noStrike">
                <a:solidFill>
                  <a:srgbClr val="FFFFFF"/>
                </a:solidFill>
                <a:latin typeface="Montserrat Regular"/>
              </a:rPr>
              <a:t>Não Preempção: </a:t>
            </a:r>
            <a:r>
              <a:rPr lang="en-US" sz="2200" b="0" i="0" u="none" strike="noStrike">
                <a:solidFill>
                  <a:srgbClr val="FFFFFF"/>
                </a:solidFill>
                <a:latin typeface="Montserrat Regular"/>
              </a:rPr>
              <a:t>Recursos não podem ser retirados à força.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200" b="1" i="0" u="none" strike="noStrike">
                <a:solidFill>
                  <a:srgbClr val="FFFFFF"/>
                </a:solidFill>
                <a:latin typeface="Montserrat Regular"/>
              </a:rPr>
              <a:t>Espera Circular:</a:t>
            </a:r>
            <a:r>
              <a:rPr lang="en-US" sz="2200" b="0" i="0" u="none" strike="noStrike">
                <a:solidFill>
                  <a:srgbClr val="FFFFFF"/>
                </a:solidFill>
                <a:latin typeface="Montserrat Regular"/>
              </a:rPr>
              <a:t> Existe um ciclo onde processos esperam por recursos uns dos outros.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71600" y="8521700"/>
            <a:ext cx="5181600" cy="1435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Modelagem de Impasses</a:t>
            </a:r>
          </a:p>
          <a:p>
            <a:pPr lvl="0" algn="l">
              <a:lnSpc>
                <a:spcPct val="116199"/>
              </a:lnSpc>
            </a:pPr>
            <a:endParaRPr lang="en-US" sz="2700" b="0" i="0" u="none" strike="noStrike">
              <a:solidFill>
                <a:srgbClr val="FFFFFF"/>
              </a:solidFill>
              <a:latin typeface="Montserrat Bold"/>
            </a:endParaRPr>
          </a:p>
          <a:p>
            <a:pPr lvl="0" algn="l">
              <a:lnSpc>
                <a:spcPct val="116199"/>
              </a:lnSpc>
            </a:pPr>
            <a:endParaRPr lang="en-US" sz="2700" b="0" i="0" u="none" strike="noStrike">
              <a:solidFill>
                <a:srgbClr val="FFFFFF"/>
              </a:solidFill>
              <a:latin typeface="Montserrat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358900" y="9245600"/>
            <a:ext cx="124587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400" b="0" i="0" u="none" strike="noStrike">
                <a:solidFill>
                  <a:srgbClr val="FFFFFF"/>
                </a:solidFill>
                <a:latin typeface="Montserrat Regular"/>
              </a:rPr>
              <a:t>• Representação por grafos de alocação de recurso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92300" y="508000"/>
            <a:ext cx="7416800" cy="266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500" b="0" i="0" u="none" strike="noStrike">
                <a:solidFill>
                  <a:srgbClr val="FFFFFF"/>
                </a:solidFill>
                <a:latin typeface="Pretendard SemiBold"/>
              </a:rPr>
              <a:t>Centro Universitário De Brasília - CEUB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9A5A5727-D978-BD5D-8DF6-8FACE489E6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997" b="32320"/>
          <a:stretch/>
        </p:blipFill>
        <p:spPr>
          <a:xfrm>
            <a:off x="12674600" y="5021446"/>
            <a:ext cx="5181601" cy="19762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82000"/>
          </a:blip>
          <a:stretch>
            <a:fillRect/>
          </a:stretch>
        </p:blipFill>
        <p:spPr>
          <a:xfrm>
            <a:off x="4800600" y="609600"/>
            <a:ext cx="20548600" cy="14897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900" y="5791200"/>
            <a:ext cx="12763500" cy="9245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800" y="2870200"/>
            <a:ext cx="147701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65100"/>
            <a:ext cx="2273300" cy="1600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473200" y="1574800"/>
            <a:ext cx="14643100" cy="1244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7000" b="0" i="0" u="none" strike="noStrike" spc="-100">
                <a:solidFill>
                  <a:srgbClr val="FFFFFF"/>
                </a:solidFill>
                <a:latin typeface="Montserrat Bold"/>
              </a:rPr>
              <a:t>Algoritmo do Avestruz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20800" y="4267200"/>
            <a:ext cx="11633200" cy="342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FFFFFF"/>
                </a:solidFill>
                <a:ea typeface="Montserrat Regular"/>
              </a:rPr>
              <a:t>➜ Estratégia de ignorar impasses, assumindo que são raros.</a:t>
            </a:r>
          </a:p>
          <a:p>
            <a:pPr lvl="0" algn="l">
              <a:lnSpc>
                <a:spcPct val="116199"/>
              </a:lnSpc>
            </a:pPr>
            <a:endParaRPr lang="en-US" sz="2800" b="0" i="0" u="none" strike="noStrike">
              <a:solidFill>
                <a:srgbClr val="FFFFFF"/>
              </a:solidFill>
              <a:ea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FFFFFF"/>
                </a:solidFill>
                <a:ea typeface="Montserrat Regular"/>
              </a:rPr>
              <a:t>➜ Usado quando impasses ocorrem com pouca frequência e os custos de prevenção são elevados.</a:t>
            </a:r>
          </a:p>
          <a:p>
            <a:pPr lvl="0" algn="l">
              <a:lnSpc>
                <a:spcPct val="116199"/>
              </a:lnSpc>
            </a:pPr>
            <a:endParaRPr lang="en-US" sz="2800" b="0" i="0" u="none" strike="noStrike">
              <a:solidFill>
                <a:srgbClr val="FFFFFF"/>
              </a:solidFill>
              <a:ea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FFFFFF"/>
                </a:solidFill>
                <a:ea typeface="Montserrat Regular"/>
              </a:rPr>
              <a:t>➜ Muitos sistemas modernos não detectam impasses devido à abstração de recursos.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93900" y="508000"/>
            <a:ext cx="7416800" cy="266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500" b="0" i="0" u="none" strike="noStrike">
                <a:solidFill>
                  <a:srgbClr val="FFFFFF"/>
                </a:solidFill>
                <a:latin typeface="Pretendard SemiBold"/>
              </a:rPr>
              <a:t>Centro Universitário De Brasília - CEUB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87628977-0079-4A46-7D5E-20CD24F6E6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100" y="3451138"/>
            <a:ext cx="4953000" cy="31714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648700" y="2476500"/>
            <a:ext cx="20548600" cy="14897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00" y="5664200"/>
            <a:ext cx="12763500" cy="9245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" y="2628900"/>
            <a:ext cx="166243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700" y="-203200"/>
            <a:ext cx="2273300" cy="1600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27100" y="1371600"/>
            <a:ext cx="17208500" cy="1104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6200" b="0" i="0" u="none" strike="noStrike" spc="-100">
                <a:solidFill>
                  <a:srgbClr val="FFFFFF"/>
                </a:solidFill>
                <a:latin typeface="Montserrat Bold"/>
              </a:rPr>
              <a:t>Detecção e Recuperação de Impasses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55700" y="3479800"/>
            <a:ext cx="32766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3000" b="0" i="0" u="none" strike="noStrike">
                <a:solidFill>
                  <a:srgbClr val="FFFFFF"/>
                </a:solidFill>
                <a:latin typeface="Montserrat Bold"/>
              </a:rPr>
              <a:t>Detecção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3000" y="4330700"/>
            <a:ext cx="8064500" cy="825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300" b="0" i="0" u="none" strike="noStrike">
                <a:solidFill>
                  <a:srgbClr val="FFFFFF"/>
                </a:solidFill>
                <a:ea typeface="Montserrat Regular"/>
              </a:rPr>
              <a:t>➜ Análise do grafo de alocação de recursos para identificar ciclos.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3000" y="6845300"/>
            <a:ext cx="10363200" cy="207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300" b="0" i="0" u="none" strike="noStrike">
                <a:solidFill>
                  <a:srgbClr val="FFFFFF"/>
                </a:solidFill>
                <a:ea typeface="Montserrat Regular"/>
              </a:rPr>
              <a:t>➜ </a:t>
            </a:r>
            <a:r>
              <a:rPr lang="en-US" sz="2300" b="1" i="0" u="none" strike="noStrike">
                <a:solidFill>
                  <a:srgbClr val="FFFFFF"/>
                </a:solidFill>
                <a:latin typeface="Montserrat Regular"/>
              </a:rPr>
              <a:t>Eliminação de Processos:</a:t>
            </a: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 Abortar processos para liberar recursos.</a:t>
            </a:r>
          </a:p>
          <a:p>
            <a:pPr lvl="0" algn="l">
              <a:lnSpc>
                <a:spcPct val="116199"/>
              </a:lnSpc>
            </a:pPr>
            <a:endParaRPr lang="en-US" sz="23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300" b="0" i="0" u="none" strike="noStrike">
                <a:solidFill>
                  <a:srgbClr val="FFFFFF"/>
                </a:solidFill>
                <a:ea typeface="Montserrat Regular"/>
              </a:rPr>
              <a:t>➜ </a:t>
            </a:r>
            <a:r>
              <a:rPr lang="en-US" sz="2300" b="1" i="0" u="none" strike="noStrike">
                <a:solidFill>
                  <a:srgbClr val="FFFFFF"/>
                </a:solidFill>
                <a:latin typeface="Montserrat Regular"/>
              </a:rPr>
              <a:t>Rollback (Retrocesso):</a:t>
            </a:r>
            <a:r>
              <a:rPr lang="en-US" sz="2300" b="0" i="0" u="none" strike="noStrike">
                <a:solidFill>
                  <a:srgbClr val="FFFFFF"/>
                </a:solidFill>
                <a:latin typeface="Montserrat Regular"/>
              </a:rPr>
              <a:t> Reverter processos a estados anteriores.</a:t>
            </a:r>
          </a:p>
          <a:p>
            <a:pPr lvl="0" algn="l">
              <a:lnSpc>
                <a:spcPct val="116199"/>
              </a:lnSpc>
            </a:pPr>
            <a:endParaRPr lang="en-US" sz="23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endParaRPr lang="en-US" sz="2300" b="0" i="0" u="none" strike="noStrike">
              <a:solidFill>
                <a:srgbClr val="FFFFFF"/>
              </a:solidFill>
              <a:latin typeface="Montserrat Regular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43000" y="6045200"/>
            <a:ext cx="32766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3000" b="0" i="0" u="none" strike="noStrike">
                <a:solidFill>
                  <a:srgbClr val="FFFFFF"/>
                </a:solidFill>
                <a:latin typeface="Montserrat Bold"/>
              </a:rPr>
              <a:t>Recuperação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93900" y="508000"/>
            <a:ext cx="7416800" cy="266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500" b="0" i="0" u="none" strike="noStrike">
                <a:solidFill>
                  <a:srgbClr val="FFFFFF"/>
                </a:solidFill>
                <a:latin typeface="Pretendard SemiBold"/>
              </a:rPr>
              <a:t>Centro Universitário De Brasília - CEUB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55900" y="2895600"/>
            <a:ext cx="20548600" cy="14897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400" y="5715000"/>
            <a:ext cx="12763500" cy="9245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700" y="2413000"/>
            <a:ext cx="1557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41300"/>
            <a:ext cx="2273300" cy="1600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01700" y="1397000"/>
            <a:ext cx="14147800" cy="1054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900" b="0" i="0" u="none" strike="noStrike" spc="-100">
                <a:solidFill>
                  <a:srgbClr val="FFFFFF"/>
                </a:solidFill>
                <a:latin typeface="Montserrat Bold"/>
              </a:rPr>
              <a:t> Como Evitar Impasses 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49400" y="2679700"/>
            <a:ext cx="32639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Prevenção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2900" y="3505200"/>
            <a:ext cx="9207500" cy="1168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FFFFFF"/>
                </a:solidFill>
                <a:latin typeface="Montserrat Regular"/>
              </a:rPr>
              <a:t>• Garante que pelo menos uma das condições de Coffman não ocorra.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>
              <a:solidFill>
                <a:srgbClr val="FFFFFF"/>
              </a:solidFill>
              <a:latin typeface="Montserrat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549400" y="4686300"/>
            <a:ext cx="32639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Evitação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49400" y="5448300"/>
            <a:ext cx="127635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FFFFFF"/>
                </a:solidFill>
                <a:latin typeface="Montserrat Regular"/>
              </a:rPr>
              <a:t>• Algoritmos analisam alocação antes da liberação de recursos (Exemplo: Banker's Algorithm).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49400" y="6705600"/>
            <a:ext cx="6921500" cy="482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FFFFFF"/>
                </a:solidFill>
                <a:latin typeface="Montserrat Bold"/>
              </a:rPr>
              <a:t>Técnicas para Evitar Impasses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49400" y="7404100"/>
            <a:ext cx="12763500" cy="1955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FFFFFF"/>
                </a:solidFill>
                <a:latin typeface="Montserrat Regular"/>
              </a:rPr>
              <a:t>1. Evitar espera e retenção: Requisitar todos os recursos de uma vez.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FFFFFF"/>
                </a:solidFill>
                <a:latin typeface="Montserrat Regular"/>
              </a:rPr>
              <a:t>2. Evitar espera circular: Definir uma ordem fixa para solicitação de recursos.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FFFFFF"/>
                </a:solidFill>
                <a:latin typeface="Montserrat Regular"/>
              </a:rPr>
              <a:t>3. Preempção de recursos: Retirar recursos de processos quando necessário.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93900" y="508000"/>
            <a:ext cx="7416800" cy="266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500" b="0" i="0" u="none" strike="noStrike">
                <a:solidFill>
                  <a:srgbClr val="FFFFFF"/>
                </a:solidFill>
                <a:latin typeface="Pretendard SemiBold"/>
              </a:rPr>
              <a:t>Centro Universitário De Brasília - CEUB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0" y="2895600"/>
            <a:ext cx="16294100" cy="127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300" y="-7327900"/>
            <a:ext cx="20548600" cy="14897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2300" y="-4013200"/>
            <a:ext cx="12763500" cy="9245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90500"/>
            <a:ext cx="2273300" cy="1600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65200" y="1841500"/>
            <a:ext cx="21869400" cy="863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900" b="0" i="0" u="none" strike="noStrike" spc="-100">
                <a:solidFill>
                  <a:srgbClr val="FFFFFF"/>
                </a:solidFill>
                <a:latin typeface="Montserrat Bold"/>
              </a:rPr>
              <a:t>Prevenção de Impasses em Sistemas Operacionais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65200" y="4622800"/>
            <a:ext cx="15278100" cy="2730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1" i="0" u="none" strike="noStrike" dirty="0">
                <a:solidFill>
                  <a:srgbClr val="FFFFFF"/>
                </a:solidFill>
                <a:latin typeface="Montserrat Regular"/>
              </a:rPr>
              <a:t>• Exclusão Mútua: </a:t>
            </a:r>
            <a:r>
              <a:rPr lang="en-US" sz="2200" b="0" i="0" u="none" strike="noStrike" dirty="0">
                <a:solidFill>
                  <a:srgbClr val="FFFFFF"/>
                </a:solidFill>
                <a:latin typeface="Montserrat Regular"/>
              </a:rPr>
              <a:t>Compartilhar recursos sempre que possível (Exemplo: Spool de impressão).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 dirty="0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200" b="1" i="0" u="none" strike="noStrike" dirty="0">
                <a:solidFill>
                  <a:srgbClr val="FFFFFF"/>
                </a:solidFill>
                <a:latin typeface="Montserrat Regular"/>
              </a:rPr>
              <a:t>• Posse e Espera: </a:t>
            </a:r>
            <a:r>
              <a:rPr lang="en-US" sz="2200" b="0" i="0" u="none" strike="noStrike" dirty="0">
                <a:solidFill>
                  <a:srgbClr val="FFFFFF"/>
                </a:solidFill>
                <a:latin typeface="Montserrat Regular"/>
              </a:rPr>
              <a:t>Processos requisitam todos os recursos antes de iniciar.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 dirty="0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200" b="1" i="0" u="none" strike="noStrike" dirty="0">
                <a:solidFill>
                  <a:srgbClr val="FFFFFF"/>
                </a:solidFill>
                <a:latin typeface="Montserrat Regular"/>
              </a:rPr>
              <a:t>• Não Preempção: </a:t>
            </a:r>
            <a:r>
              <a:rPr lang="en-US" sz="2200" b="0" i="0" u="none" strike="noStrike" dirty="0">
                <a:solidFill>
                  <a:srgbClr val="FFFFFF"/>
                </a:solidFill>
                <a:latin typeface="Montserrat Regular"/>
              </a:rPr>
              <a:t>Implementação de preempção forçada.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 dirty="0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en-US" sz="2200" b="1" i="0" u="none" strike="noStrike" dirty="0">
                <a:solidFill>
                  <a:srgbClr val="FFFFFF"/>
                </a:solidFill>
                <a:latin typeface="Montserrat Regular"/>
              </a:rPr>
              <a:t>• Espera Circular: </a:t>
            </a:r>
            <a:r>
              <a:rPr lang="en-US" sz="2200" b="0" i="0" u="none" strike="noStrike" dirty="0">
                <a:solidFill>
                  <a:srgbClr val="FFFFFF"/>
                </a:solidFill>
                <a:latin typeface="Montserrat Regular"/>
              </a:rPr>
              <a:t>Definir uma ordem numérica para alocação de recursos.</a:t>
            </a:r>
            <a:endParaRPr lang="pt-BR" sz="2200" b="0" i="0" u="none" strike="noStrike" dirty="0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endParaRPr lang="pt-BR" sz="2200" dirty="0">
              <a:solidFill>
                <a:srgbClr val="FFFFFF"/>
              </a:solidFill>
              <a:latin typeface="Montserrat Regular"/>
            </a:endParaRPr>
          </a:p>
          <a:p>
            <a:pPr lvl="0" algn="l">
              <a:lnSpc>
                <a:spcPct val="116199"/>
              </a:lnSpc>
            </a:pPr>
            <a:r>
              <a:rPr lang="pt-BR" sz="2200" dirty="0">
                <a:solidFill>
                  <a:srgbClr val="FFFFFF"/>
                </a:solidFill>
                <a:latin typeface="Montserrat Regular"/>
              </a:rPr>
              <a:t>A prevenção consiste em evitar pelo menos uma dessas 4 condições.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 dirty="0">
              <a:solidFill>
                <a:srgbClr val="FFFFFF"/>
              </a:solidFill>
              <a:latin typeface="Montserrat Regular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65200" y="3708400"/>
            <a:ext cx="218313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3000" b="0" i="0" u="none" strike="noStrike">
                <a:solidFill>
                  <a:srgbClr val="FFFFFF"/>
                </a:solidFill>
                <a:latin typeface="Montserrat Bold"/>
              </a:rPr>
              <a:t>Técnicas de Prevenção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93900" y="508000"/>
            <a:ext cx="7416800" cy="266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500" b="0" i="0" u="none" strike="noStrike">
                <a:solidFill>
                  <a:srgbClr val="FFFFFF"/>
                </a:solidFill>
                <a:latin typeface="Pretendard SemiBold"/>
              </a:rPr>
              <a:t>Centro Universitário De Brasília - CEUB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4A7CE8B-0EC7-0E90-7794-9A246757D0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4600" y="5555158"/>
            <a:ext cx="4064241" cy="387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2540000"/>
            <a:ext cx="16294100" cy="127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300" y="-7327900"/>
            <a:ext cx="20548600" cy="14897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2300" y="-4013200"/>
            <a:ext cx="12763500" cy="9245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03200"/>
            <a:ext cx="2273300" cy="1600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104900" y="1536700"/>
            <a:ext cx="21882100" cy="901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100" b="0" i="0" u="none" strike="noStrike" spc="-100">
                <a:solidFill>
                  <a:srgbClr val="FFFFFF"/>
                </a:solidFill>
                <a:latin typeface="Montserrat Bold"/>
              </a:rPr>
              <a:t>Outras Questões Relacionadas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27100" y="3683000"/>
            <a:ext cx="152908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FFFFFF"/>
                </a:solidFill>
                <a:ea typeface="Montserrat Regular"/>
              </a:rPr>
              <a:t>➜ O processo adquire todos os recursos antes de iniciar, evitando impasses.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" y="2984500"/>
            <a:ext cx="218313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3000" b="0" i="0" u="none" strike="noStrike">
                <a:solidFill>
                  <a:srgbClr val="FFFFFF"/>
                </a:solidFill>
                <a:latin typeface="Montserrat Bold"/>
              </a:rPr>
              <a:t>Bloqueio em Duas Fases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01700" y="4991100"/>
            <a:ext cx="218313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3000" b="0" i="0" u="none" strike="noStrike">
                <a:solidFill>
                  <a:srgbClr val="FFFFFF"/>
                </a:solidFill>
                <a:latin typeface="Montserrat Bold"/>
              </a:rPr>
              <a:t>Impasses na Comunicação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" y="7213600"/>
            <a:ext cx="218313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3000" b="0" i="0" u="none" strike="noStrike">
                <a:solidFill>
                  <a:srgbClr val="FFFFFF"/>
                </a:solidFill>
                <a:latin typeface="Montserrat Bold"/>
              </a:rPr>
              <a:t>Livelock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" y="5676900"/>
            <a:ext cx="152908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FFFFFF"/>
                </a:solidFill>
                <a:ea typeface="Montserrat Regular"/>
              </a:rPr>
              <a:t>➜ Ocorrem em sistemas distribuídos quando processos esperam indefinidamente por mensagens.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4400" y="7912100"/>
            <a:ext cx="152908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FFFFFF"/>
                </a:solidFill>
                <a:ea typeface="Montserrat Regular"/>
              </a:rPr>
              <a:t>➜ Semelhante ao deadlock, mas os processos continuam executando sem avanço real.</a:t>
            </a:r>
          </a:p>
          <a:p>
            <a:pPr lvl="0" algn="l">
              <a:lnSpc>
                <a:spcPct val="116199"/>
              </a:lnSpc>
            </a:pPr>
            <a:endParaRPr lang="en-US" sz="2500" b="0" i="0" u="none" strike="noStrike">
              <a:solidFill>
                <a:srgbClr val="FFFFFF"/>
              </a:solidFill>
              <a:ea typeface="Montserrat Regular"/>
            </a:endParaRPr>
          </a:p>
          <a:p>
            <a:pPr lvl="0" algn="l">
              <a:lnSpc>
                <a:spcPct val="116199"/>
              </a:lnSpc>
            </a:pPr>
            <a:endParaRPr lang="en-US" sz="2500" b="0" i="0" u="none" strike="noStrike">
              <a:solidFill>
                <a:srgbClr val="FFFFFF"/>
              </a:solidFill>
              <a:ea typeface="Montserrat Regula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993900" y="508000"/>
            <a:ext cx="7416800" cy="266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1500" b="0" i="0" u="none" strike="noStrike">
                <a:solidFill>
                  <a:srgbClr val="FFFFFF"/>
                </a:solidFill>
                <a:latin typeface="Pretendard SemiBold"/>
              </a:rPr>
              <a:t>Centro Universitário De Brasília - CEUB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Personalizar</PresentationFormat>
  <Paragraphs>0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Ana Júlia Pereira silva</cp:lastModifiedBy>
  <cp:revision>2</cp:revision>
  <dcterms:created xsi:type="dcterms:W3CDTF">2006-08-16T00:00:00Z</dcterms:created>
  <dcterms:modified xsi:type="dcterms:W3CDTF">2025-04-01T11:47:25Z</dcterms:modified>
</cp:coreProperties>
</file>

<file path=docProps/thumbnail.jpeg>
</file>